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Roboto" panose="02000000000000000000" pitchFamily="2" charset="0"/>
      <p:regular r:id="rId19"/>
      <p:bold r:id="rId20"/>
      <p:italic r:id="rId21"/>
      <p:boldItalic r:id="rId22"/>
    </p:embeddedFont>
    <p:embeddedFont>
      <p:font typeface="Roboto Slab"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73" y="41"/>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Hello everyone and welcome to our presentation! We are going to help you make a hit by using the music of today for the listening of tomorrow. Our team consists of Kyle, myself, Jueting and Vishwa.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1437bf3fc6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1437bf3fc6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model was then fitted and used to predict the popularity of our testing data set. We stored the predictive popularity and graphed it based on various features using MatPlot to judge for ourselves how accurately the model predicted popularity. </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Year was a strong indicator of the popularity of the song which logically makes sense given the way in which the data set was compiled (popularity as of 2020). Year was the most linear of the features (the later the year, the more popular the song with some consistency.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11437bf3fc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11437bf3fc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year variable could potentially hinder future applications and so we did run a version of the network without inputting year as a feature which returns a lower accuracy score, but a score that was still statistically significant. </a:t>
            </a:r>
            <a:endParaRPr/>
          </a:p>
          <a:p>
            <a:pPr marL="0" lvl="0" indent="0" algn="l" rtl="0">
              <a:spcBef>
                <a:spcPts val="0"/>
              </a:spcBef>
              <a:spcAft>
                <a:spcPts val="0"/>
              </a:spcAft>
              <a:buNone/>
            </a:pPr>
            <a:endParaRPr/>
          </a:p>
          <a:p>
            <a:pPr marL="0" lvl="0" indent="0" algn="l" rtl="0">
              <a:spcBef>
                <a:spcPts val="0"/>
              </a:spcBef>
              <a:spcAft>
                <a:spcPts val="0"/>
              </a:spcAft>
              <a:buNone/>
            </a:pPr>
            <a:r>
              <a:rPr lang="en"/>
              <a:t>We then set about graphing various features from our predictive models and comparing them to the trends we saw using simple data manipulation in Tableau. The trend we noticed for most features was that the highest popularity occurred at the peak of a type of bell curve, with a large number of songs before and after the given feature score.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1437bf3fc6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1437bf3fc6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Other features showed the popularity peaking more in the middle of the feature score, which lined up with our prior manipulation in tableau which produced bell curve trends on the features reliably.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1437bf3fc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1437bf3f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1437bf3fc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1437bf3fc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18b7f234bc_0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18b7f234bc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1437bf3fc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1437bf3fc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118646d01ed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118646d01e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goal of our project is to create a machine learning model that can be used to predict the popularity score of a song based on its features. This will allow for producers and businesses alike to input an array of features and then receive a score back.</a:t>
            </a:r>
            <a:endParaRPr/>
          </a:p>
          <a:p>
            <a:pPr marL="0" lvl="0" indent="0" algn="l" rtl="0">
              <a:spcBef>
                <a:spcPts val="0"/>
              </a:spcBef>
              <a:spcAft>
                <a:spcPts val="0"/>
              </a:spcAft>
              <a:buNone/>
            </a:pPr>
            <a:r>
              <a:rPr lang="en"/>
              <a:t>Music has gotten more complicated with new genres coming up like escape room and bro step so we are looking to streamline the features of songs to see what will be popular based on features regardless of genre.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18646d01ed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118646d01ed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18646d01ed_0_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18646d01ed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5F6368"/>
                </a:solidFill>
                <a:highlight>
                  <a:srgbClr val="FFFFFF"/>
                </a:highlight>
              </a:rPr>
              <a:t>Energy- The energy of a song - the higher the value, the more energtic. Song</a:t>
            </a:r>
            <a:endParaRPr sz="900">
              <a:solidFill>
                <a:srgbClr val="5F6368"/>
              </a:solidFill>
              <a:highlight>
                <a:srgbClr val="FFFFFF"/>
              </a:highlight>
            </a:endParaRPr>
          </a:p>
          <a:p>
            <a:pPr marL="0" lvl="0" indent="0" algn="l" rtl="0">
              <a:spcBef>
                <a:spcPts val="0"/>
              </a:spcBef>
              <a:spcAft>
                <a:spcPts val="0"/>
              </a:spcAft>
              <a:buNone/>
            </a:pPr>
            <a:endParaRPr sz="900">
              <a:solidFill>
                <a:srgbClr val="5F6368"/>
              </a:solidFill>
              <a:highlight>
                <a:srgbClr val="FFFFFF"/>
              </a:highlight>
            </a:endParaRPr>
          </a:p>
          <a:p>
            <a:pPr marL="0" lvl="0" indent="0" algn="l" rtl="0">
              <a:spcBef>
                <a:spcPts val="0"/>
              </a:spcBef>
              <a:spcAft>
                <a:spcPts val="0"/>
              </a:spcAft>
              <a:buNone/>
            </a:pPr>
            <a:r>
              <a:rPr lang="en" sz="900">
                <a:solidFill>
                  <a:srgbClr val="5F6368"/>
                </a:solidFill>
                <a:highlight>
                  <a:srgbClr val="FFFFFF"/>
                </a:highlight>
              </a:rPr>
              <a:t>Danceability - The higher the value, the easier it is to dance to this song.</a:t>
            </a:r>
            <a:endParaRPr sz="900">
              <a:solidFill>
                <a:srgbClr val="5F6368"/>
              </a:solidFill>
              <a:highlight>
                <a:srgbClr val="FFFFFF"/>
              </a:highlight>
            </a:endParaRPr>
          </a:p>
          <a:p>
            <a:pPr marL="0" lvl="0" indent="0" algn="l" rtl="0">
              <a:spcBef>
                <a:spcPts val="0"/>
              </a:spcBef>
              <a:spcAft>
                <a:spcPts val="0"/>
              </a:spcAft>
              <a:buNone/>
            </a:pPr>
            <a:endParaRPr sz="900">
              <a:solidFill>
                <a:srgbClr val="5F6368"/>
              </a:solidFill>
              <a:highlight>
                <a:srgbClr val="FFFFFF"/>
              </a:highlight>
            </a:endParaRPr>
          </a:p>
          <a:p>
            <a:pPr marL="0" lvl="0" indent="0" algn="l" rtl="0">
              <a:spcBef>
                <a:spcPts val="0"/>
              </a:spcBef>
              <a:spcAft>
                <a:spcPts val="0"/>
              </a:spcAft>
              <a:buNone/>
            </a:pPr>
            <a:r>
              <a:rPr lang="en" sz="900">
                <a:solidFill>
                  <a:srgbClr val="5F6368"/>
                </a:solidFill>
                <a:highlight>
                  <a:srgbClr val="FFFFFF"/>
                </a:highlight>
              </a:rPr>
              <a:t>Loudness..dB.. - The higher the value, the louder the song</a:t>
            </a:r>
            <a:endParaRPr sz="900">
              <a:solidFill>
                <a:srgbClr val="5F6368"/>
              </a:solidFill>
              <a:highlight>
                <a:srgbClr val="FFFFFF"/>
              </a:highlight>
            </a:endParaRPr>
          </a:p>
          <a:p>
            <a:pPr marL="0" lvl="0" indent="0" algn="l" rtl="0">
              <a:spcBef>
                <a:spcPts val="0"/>
              </a:spcBef>
              <a:spcAft>
                <a:spcPts val="0"/>
              </a:spcAft>
              <a:buNone/>
            </a:pPr>
            <a:endParaRPr sz="900">
              <a:solidFill>
                <a:srgbClr val="5F6368"/>
              </a:solidFill>
              <a:highlight>
                <a:srgbClr val="FFFFFF"/>
              </a:highlight>
            </a:endParaRPr>
          </a:p>
          <a:p>
            <a:pPr marL="0" lvl="0" indent="0" algn="l" rtl="0">
              <a:spcBef>
                <a:spcPts val="0"/>
              </a:spcBef>
              <a:spcAft>
                <a:spcPts val="0"/>
              </a:spcAft>
              <a:buNone/>
            </a:pPr>
            <a:r>
              <a:rPr lang="en" sz="900">
                <a:solidFill>
                  <a:srgbClr val="5F6368"/>
                </a:solidFill>
                <a:highlight>
                  <a:srgbClr val="FFFFFF"/>
                </a:highlight>
              </a:rPr>
              <a:t>Liveness - The higher the value, the more likely the song is a live recording</a:t>
            </a:r>
            <a:endParaRPr sz="900">
              <a:solidFill>
                <a:srgbClr val="5F6368"/>
              </a:solidFill>
              <a:highlight>
                <a:srgbClr val="FFFFFF"/>
              </a:highlight>
            </a:endParaRPr>
          </a:p>
          <a:p>
            <a:pPr marL="0" lvl="0" indent="0" algn="l" rtl="0">
              <a:spcBef>
                <a:spcPts val="0"/>
              </a:spcBef>
              <a:spcAft>
                <a:spcPts val="0"/>
              </a:spcAft>
              <a:buNone/>
            </a:pPr>
            <a:endParaRPr sz="900">
              <a:solidFill>
                <a:srgbClr val="5F6368"/>
              </a:solidFill>
              <a:highlight>
                <a:srgbClr val="FFFFFF"/>
              </a:highlight>
            </a:endParaRPr>
          </a:p>
          <a:p>
            <a:pPr marL="0" lvl="0" indent="0" algn="l" rtl="0">
              <a:spcBef>
                <a:spcPts val="0"/>
              </a:spcBef>
              <a:spcAft>
                <a:spcPts val="0"/>
              </a:spcAft>
              <a:buNone/>
            </a:pPr>
            <a:r>
              <a:rPr lang="en" sz="900">
                <a:solidFill>
                  <a:srgbClr val="5F6368"/>
                </a:solidFill>
                <a:highlight>
                  <a:srgbClr val="FFFFFF"/>
                </a:highlight>
              </a:rPr>
              <a:t>Valence - The higher the value, the more positive mood for the song.</a:t>
            </a:r>
            <a:endParaRPr sz="900">
              <a:solidFill>
                <a:srgbClr val="5F6368"/>
              </a:solidFill>
              <a:highlight>
                <a:srgbClr val="FFFFFF"/>
              </a:highlight>
            </a:endParaRPr>
          </a:p>
          <a:p>
            <a:pPr marL="0" lvl="0" indent="0" algn="l" rtl="0">
              <a:spcBef>
                <a:spcPts val="0"/>
              </a:spcBef>
              <a:spcAft>
                <a:spcPts val="0"/>
              </a:spcAft>
              <a:buNone/>
            </a:pPr>
            <a:endParaRPr sz="900">
              <a:solidFill>
                <a:srgbClr val="5F6368"/>
              </a:solidFill>
              <a:highlight>
                <a:srgbClr val="FFFFFF"/>
              </a:highlight>
            </a:endParaRPr>
          </a:p>
          <a:p>
            <a:pPr marL="0" lvl="0" indent="0" algn="l" rtl="0">
              <a:spcBef>
                <a:spcPts val="0"/>
              </a:spcBef>
              <a:spcAft>
                <a:spcPts val="0"/>
              </a:spcAft>
              <a:buNone/>
            </a:pPr>
            <a:r>
              <a:rPr lang="en" sz="900">
                <a:solidFill>
                  <a:srgbClr val="5F6368"/>
                </a:solidFill>
                <a:highlight>
                  <a:srgbClr val="FFFFFF"/>
                </a:highlight>
              </a:rPr>
              <a:t>Acousticness.. - The higher the value the more acoustic the song is.</a:t>
            </a:r>
            <a:endParaRPr sz="900">
              <a:solidFill>
                <a:srgbClr val="5F6368"/>
              </a:solidFill>
              <a:highlight>
                <a:srgbClr val="FFFFFF"/>
              </a:highlight>
            </a:endParaRPr>
          </a:p>
          <a:p>
            <a:pPr marL="0" lvl="0" indent="0" algn="l" rtl="0">
              <a:spcBef>
                <a:spcPts val="0"/>
              </a:spcBef>
              <a:spcAft>
                <a:spcPts val="0"/>
              </a:spcAft>
              <a:buNone/>
            </a:pPr>
            <a:endParaRPr sz="900">
              <a:solidFill>
                <a:srgbClr val="5F6368"/>
              </a:solidFill>
              <a:highlight>
                <a:srgbClr val="FFFFFF"/>
              </a:highlight>
            </a:endParaRPr>
          </a:p>
          <a:p>
            <a:pPr marL="0" lvl="0" indent="0" algn="l" rtl="0">
              <a:spcBef>
                <a:spcPts val="0"/>
              </a:spcBef>
              <a:spcAft>
                <a:spcPts val="0"/>
              </a:spcAft>
              <a:buNone/>
            </a:pPr>
            <a:r>
              <a:rPr lang="en" sz="900">
                <a:solidFill>
                  <a:srgbClr val="5F6368"/>
                </a:solidFill>
                <a:highlight>
                  <a:srgbClr val="FFFFFF"/>
                </a:highlight>
              </a:rPr>
              <a:t>Speechiness - The higher the value the more spoken word the song contains.</a:t>
            </a:r>
            <a:endParaRPr sz="900">
              <a:solidFill>
                <a:srgbClr val="5F6368"/>
              </a:solidFill>
              <a:highlight>
                <a:srgbClr val="FFFFFF"/>
              </a:highlight>
            </a:endParaRPr>
          </a:p>
          <a:p>
            <a:pPr marL="0" lvl="0" indent="0" algn="l" rtl="0">
              <a:spcBef>
                <a:spcPts val="0"/>
              </a:spcBef>
              <a:spcAft>
                <a:spcPts val="0"/>
              </a:spcAft>
              <a:buNone/>
            </a:pPr>
            <a:endParaRPr sz="900">
              <a:solidFill>
                <a:srgbClr val="5F6368"/>
              </a:solidFill>
              <a:highlight>
                <a:srgbClr val="FFFFFF"/>
              </a:highlight>
            </a:endParaRPr>
          </a:p>
          <a:p>
            <a:pPr marL="0" lvl="0" indent="0" algn="l" rtl="0">
              <a:spcBef>
                <a:spcPts val="0"/>
              </a:spcBef>
              <a:spcAft>
                <a:spcPts val="0"/>
              </a:spcAft>
              <a:buNone/>
            </a:pPr>
            <a:r>
              <a:rPr lang="en" sz="900">
                <a:solidFill>
                  <a:srgbClr val="5F6368"/>
                </a:solidFill>
                <a:highlight>
                  <a:srgbClr val="FFFFFF"/>
                </a:highlight>
              </a:rPr>
              <a:t>Popularity- The higher the value the more popular the song is.</a:t>
            </a:r>
            <a:endParaRPr sz="900">
              <a:solidFill>
                <a:srgbClr val="5F6368"/>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18646d01e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18646d01e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181fd68c2f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181fd68c2f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118b7f234bc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118b7f234bc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1437bf3fc6_2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1437bf3fc6_2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 isn’t simple because music isn’t simple so we needed something more complex to quantify it.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1437bf3fc6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1437bf3fc6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hyperparameters for this model were set with three layers. The first layer had ten units, the second fifteen, and the output layer of course had one. We ran the model using the Relu activation function for a total of 100 epochs These variables resulted in a total of 799 parameters for the model and returned an accuracy score of 87%.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ektanegi/spotifydata-19212020"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kaggle.com/leonardopena/top-spotify-songs-from-20102019-by-yea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www.loudlab.org/blog/spotify-popularity-leverage-algorithm/#:~:text=The%20Spotify%20Popularity%20Index%20is,the%20magic%20number%20is%2050"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pic>
        <p:nvPicPr>
          <p:cNvPr id="63" name="Google Shape;63;p13"/>
          <p:cNvPicPr preferRelativeResize="0"/>
          <p:nvPr/>
        </p:nvPicPr>
        <p:blipFill>
          <a:blip r:embed="rId3">
            <a:alphaModFix amt="48000"/>
          </a:blip>
          <a:stretch>
            <a:fillRect/>
          </a:stretch>
        </p:blipFill>
        <p:spPr>
          <a:xfrm>
            <a:off x="714375" y="0"/>
            <a:ext cx="7715250" cy="5143500"/>
          </a:xfrm>
          <a:prstGeom prst="rect">
            <a:avLst/>
          </a:prstGeom>
          <a:noFill/>
          <a:ln>
            <a:noFill/>
          </a:ln>
        </p:spPr>
      </p:pic>
      <p:sp>
        <p:nvSpPr>
          <p:cNvPr id="64" name="Google Shape;64;p13"/>
          <p:cNvSpPr txBox="1">
            <a:spLocks noGrp="1"/>
          </p:cNvSpPr>
          <p:nvPr>
            <p:ph type="ctrTitle"/>
          </p:nvPr>
        </p:nvSpPr>
        <p:spPr>
          <a:xfrm>
            <a:off x="1680302" y="706450"/>
            <a:ext cx="5783400" cy="1457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300" b="1">
                <a:solidFill>
                  <a:schemeClr val="accent6"/>
                </a:solidFill>
              </a:rPr>
              <a:t>How to Make a Hit</a:t>
            </a:r>
            <a:r>
              <a:rPr lang="en"/>
              <a:t> </a:t>
            </a:r>
            <a:endParaRPr/>
          </a:p>
        </p:txBody>
      </p:sp>
      <p:sp>
        <p:nvSpPr>
          <p:cNvPr id="65" name="Google Shape;65;p13"/>
          <p:cNvSpPr txBox="1">
            <a:spLocks noGrp="1"/>
          </p:cNvSpPr>
          <p:nvPr>
            <p:ph type="subTitle" idx="1"/>
          </p:nvPr>
        </p:nvSpPr>
        <p:spPr>
          <a:xfrm>
            <a:off x="1680302" y="2256825"/>
            <a:ext cx="5783400" cy="909000"/>
          </a:xfrm>
          <a:prstGeom prst="rect">
            <a:avLst/>
          </a:prstGeom>
        </p:spPr>
        <p:txBody>
          <a:bodyPr spcFirstLastPara="1" wrap="square" lIns="91425" tIns="91425" rIns="91425" bIns="91425" anchor="t" anchorCtr="0">
            <a:normAutofit fontScale="70000" lnSpcReduction="20000"/>
          </a:bodyPr>
          <a:lstStyle/>
          <a:p>
            <a:pPr marL="0" lvl="0" indent="0" algn="ctr" rtl="0">
              <a:spcBef>
                <a:spcPts val="0"/>
              </a:spcBef>
              <a:spcAft>
                <a:spcPts val="0"/>
              </a:spcAft>
              <a:buNone/>
            </a:pPr>
            <a:r>
              <a:rPr lang="en" sz="4000">
                <a:solidFill>
                  <a:schemeClr val="dk1"/>
                </a:solidFill>
              </a:rPr>
              <a:t>The Music of Today for the Listening of Tomorrow</a:t>
            </a:r>
            <a:endParaRPr/>
          </a:p>
        </p:txBody>
      </p:sp>
      <p:sp>
        <p:nvSpPr>
          <p:cNvPr id="66" name="Google Shape;66;p13"/>
          <p:cNvSpPr txBox="1">
            <a:spLocks noGrp="1"/>
          </p:cNvSpPr>
          <p:nvPr>
            <p:ph type="subTitle" idx="1"/>
          </p:nvPr>
        </p:nvSpPr>
        <p:spPr>
          <a:xfrm>
            <a:off x="1809727" y="3397150"/>
            <a:ext cx="5783400" cy="909000"/>
          </a:xfrm>
          <a:prstGeom prst="rect">
            <a:avLst/>
          </a:prstGeom>
        </p:spPr>
        <p:txBody>
          <a:bodyPr spcFirstLastPara="1" wrap="square" lIns="91425" tIns="91425" rIns="91425" bIns="91425" anchor="t" anchorCtr="0">
            <a:normAutofit/>
          </a:bodyPr>
          <a:lstStyle/>
          <a:p>
            <a:pPr marL="0" lvl="0" indent="0" algn="ctr" rtl="0">
              <a:lnSpc>
                <a:spcPct val="90000"/>
              </a:lnSpc>
              <a:spcBef>
                <a:spcPts val="0"/>
              </a:spcBef>
              <a:spcAft>
                <a:spcPts val="0"/>
              </a:spcAft>
              <a:buSzPts val="688"/>
              <a:buNone/>
            </a:pPr>
            <a:r>
              <a:rPr lang="en" sz="1700">
                <a:solidFill>
                  <a:schemeClr val="dk1"/>
                </a:solidFill>
              </a:rPr>
              <a:t>By: Kyle Conway, Lindsay Hopewell, Jueting Xu, and Vishwa Angampalli</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6"/>
                </a:solidFill>
              </a:rPr>
              <a:t>Neural Network Predictions With Year</a:t>
            </a:r>
            <a:endParaRPr>
              <a:solidFill>
                <a:schemeClr val="accent6"/>
              </a:solidFill>
            </a:endParaRPr>
          </a:p>
        </p:txBody>
      </p:sp>
      <p:sp>
        <p:nvSpPr>
          <p:cNvPr id="136" name="Google Shape;136;p22"/>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year variable was the feature with the strongest influence over popularity.</a:t>
            </a:r>
            <a:endParaRPr/>
          </a:p>
          <a:p>
            <a:pPr marL="457200" lvl="0" indent="-342900" algn="l" rtl="0">
              <a:spcBef>
                <a:spcPts val="0"/>
              </a:spcBef>
              <a:spcAft>
                <a:spcPts val="0"/>
              </a:spcAft>
              <a:buSzPts val="1800"/>
              <a:buChar char="●"/>
            </a:pPr>
            <a:r>
              <a:rPr lang="en"/>
              <a:t>Predicting off of it allowed us to check the functionality of our model.</a:t>
            </a:r>
            <a:endParaRPr/>
          </a:p>
          <a:p>
            <a:pPr marL="457200" lvl="0" indent="-342900" algn="l" rtl="0">
              <a:spcBef>
                <a:spcPts val="0"/>
              </a:spcBef>
              <a:spcAft>
                <a:spcPts val="0"/>
              </a:spcAft>
              <a:buSzPts val="1800"/>
              <a:buChar char="●"/>
            </a:pPr>
            <a:r>
              <a:rPr lang="en"/>
              <a:t>Later years = More popular</a:t>
            </a:r>
            <a:endParaRPr/>
          </a:p>
        </p:txBody>
      </p:sp>
      <p:pic>
        <p:nvPicPr>
          <p:cNvPr id="137" name="Google Shape;137;p22"/>
          <p:cNvPicPr preferRelativeResize="0"/>
          <p:nvPr/>
        </p:nvPicPr>
        <p:blipFill rotWithShape="1">
          <a:blip r:embed="rId3">
            <a:alphaModFix/>
          </a:blip>
          <a:srcRect l="13331" t="41809" r="51769" b="15992"/>
          <a:stretch/>
        </p:blipFill>
        <p:spPr>
          <a:xfrm>
            <a:off x="862200" y="3008800"/>
            <a:ext cx="2992952" cy="2035575"/>
          </a:xfrm>
          <a:prstGeom prst="rect">
            <a:avLst/>
          </a:prstGeom>
          <a:noFill/>
          <a:ln>
            <a:noFill/>
          </a:ln>
        </p:spPr>
      </p:pic>
      <p:pic>
        <p:nvPicPr>
          <p:cNvPr id="138" name="Google Shape;138;p22"/>
          <p:cNvPicPr preferRelativeResize="0"/>
          <p:nvPr/>
        </p:nvPicPr>
        <p:blipFill rotWithShape="1">
          <a:blip r:embed="rId4">
            <a:alphaModFix/>
          </a:blip>
          <a:srcRect l="12920" t="37883" r="51669" b="19727"/>
          <a:stretch/>
        </p:blipFill>
        <p:spPr>
          <a:xfrm>
            <a:off x="5064250" y="3008800"/>
            <a:ext cx="3131648" cy="2035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3"/>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6"/>
                </a:solidFill>
              </a:rPr>
              <a:t>Neural Network Predictions Without Year</a:t>
            </a:r>
            <a:endParaRPr>
              <a:solidFill>
                <a:schemeClr val="accent6"/>
              </a:solidFill>
            </a:endParaRPr>
          </a:p>
        </p:txBody>
      </p:sp>
      <p:sp>
        <p:nvSpPr>
          <p:cNvPr id="144" name="Google Shape;144;p23"/>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The year variable could hinder future application of the model.</a:t>
            </a:r>
            <a:endParaRPr/>
          </a:p>
          <a:p>
            <a:pPr marL="457200" lvl="0" indent="-342900" algn="l" rtl="0">
              <a:spcBef>
                <a:spcPts val="0"/>
              </a:spcBef>
              <a:spcAft>
                <a:spcPts val="0"/>
              </a:spcAft>
              <a:buSzPts val="1800"/>
              <a:buChar char="●"/>
            </a:pPr>
            <a:r>
              <a:rPr lang="en"/>
              <a:t>Without year accuracy was lower but still significant.</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Max popularity score:</a:t>
            </a:r>
            <a:endParaRPr/>
          </a:p>
          <a:p>
            <a:pPr marL="457200" lvl="0" indent="0" algn="l" rtl="0">
              <a:spcBef>
                <a:spcPts val="1200"/>
              </a:spcBef>
              <a:spcAft>
                <a:spcPts val="1200"/>
              </a:spcAft>
              <a:buNone/>
            </a:pPr>
            <a:endParaRPr/>
          </a:p>
        </p:txBody>
      </p:sp>
      <p:pic>
        <p:nvPicPr>
          <p:cNvPr id="145" name="Google Shape;145;p23"/>
          <p:cNvPicPr preferRelativeResize="0"/>
          <p:nvPr/>
        </p:nvPicPr>
        <p:blipFill rotWithShape="1">
          <a:blip r:embed="rId3">
            <a:alphaModFix/>
          </a:blip>
          <a:srcRect l="9320" t="53371" r="33780" b="37572"/>
          <a:stretch/>
        </p:blipFill>
        <p:spPr>
          <a:xfrm>
            <a:off x="1090150" y="2861142"/>
            <a:ext cx="6342651" cy="567832"/>
          </a:xfrm>
          <a:prstGeom prst="rect">
            <a:avLst/>
          </a:prstGeom>
          <a:noFill/>
          <a:ln>
            <a:noFill/>
          </a:ln>
        </p:spPr>
      </p:pic>
      <p:pic>
        <p:nvPicPr>
          <p:cNvPr id="146" name="Google Shape;146;p23"/>
          <p:cNvPicPr preferRelativeResize="0"/>
          <p:nvPr/>
        </p:nvPicPr>
        <p:blipFill rotWithShape="1">
          <a:blip r:embed="rId4">
            <a:alphaModFix/>
          </a:blip>
          <a:srcRect l="15780" t="69290" r="49212" b="18956"/>
          <a:stretch/>
        </p:blipFill>
        <p:spPr>
          <a:xfrm>
            <a:off x="1030700" y="3924475"/>
            <a:ext cx="5202949" cy="982624"/>
          </a:xfrm>
          <a:prstGeom prst="rect">
            <a:avLst/>
          </a:prstGeom>
          <a:noFill/>
          <a:ln>
            <a:noFill/>
          </a:ln>
        </p:spPr>
      </p:pic>
      <p:pic>
        <p:nvPicPr>
          <p:cNvPr id="147" name="Google Shape;147;p23"/>
          <p:cNvPicPr preferRelativeResize="0"/>
          <p:nvPr/>
        </p:nvPicPr>
        <p:blipFill rotWithShape="1">
          <a:blip r:embed="rId5">
            <a:alphaModFix/>
          </a:blip>
          <a:srcRect l="5091" t="47398" r="27821" b="42004"/>
          <a:stretch/>
        </p:blipFill>
        <p:spPr>
          <a:xfrm>
            <a:off x="1090150" y="2154075"/>
            <a:ext cx="6342651" cy="563576"/>
          </a:xfrm>
          <a:prstGeom prst="rect">
            <a:avLst/>
          </a:prstGeom>
          <a:noFill/>
          <a:ln>
            <a:noFill/>
          </a:ln>
        </p:spPr>
      </p:pic>
      <p:sp>
        <p:nvSpPr>
          <p:cNvPr id="148" name="Google Shape;148;p23"/>
          <p:cNvSpPr txBox="1"/>
          <p:nvPr/>
        </p:nvSpPr>
        <p:spPr>
          <a:xfrm>
            <a:off x="7591375" y="2200100"/>
            <a:ext cx="1164600" cy="400200"/>
          </a:xfrm>
          <a:prstGeom prst="rect">
            <a:avLst/>
          </a:prstGeom>
          <a:solidFill>
            <a:srgbClr val="000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6"/>
                </a:solidFill>
                <a:latin typeface="Roboto"/>
                <a:ea typeface="Roboto"/>
                <a:cs typeface="Roboto"/>
                <a:sym typeface="Roboto"/>
              </a:rPr>
              <a:t>With Year</a:t>
            </a:r>
            <a:endParaRPr>
              <a:solidFill>
                <a:schemeClr val="accent6"/>
              </a:solidFill>
              <a:latin typeface="Roboto"/>
              <a:ea typeface="Roboto"/>
              <a:cs typeface="Roboto"/>
              <a:sym typeface="Roboto"/>
            </a:endParaRPr>
          </a:p>
        </p:txBody>
      </p:sp>
      <p:sp>
        <p:nvSpPr>
          <p:cNvPr id="149" name="Google Shape;149;p23"/>
          <p:cNvSpPr txBox="1"/>
          <p:nvPr/>
        </p:nvSpPr>
        <p:spPr>
          <a:xfrm>
            <a:off x="7591375" y="2944975"/>
            <a:ext cx="1336800" cy="400200"/>
          </a:xfrm>
          <a:prstGeom prst="rect">
            <a:avLst/>
          </a:prstGeom>
          <a:solidFill>
            <a:srgbClr val="000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accent6"/>
                </a:solidFill>
                <a:latin typeface="Roboto"/>
                <a:ea typeface="Roboto"/>
                <a:cs typeface="Roboto"/>
                <a:sym typeface="Roboto"/>
              </a:rPr>
              <a:t>Without Year</a:t>
            </a:r>
            <a:endParaRPr>
              <a:solidFill>
                <a:schemeClr val="accent6"/>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87900" y="129400"/>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6"/>
                </a:solidFill>
              </a:rPr>
              <a:t>Testing</a:t>
            </a:r>
            <a:endParaRPr/>
          </a:p>
        </p:txBody>
      </p:sp>
      <p:sp>
        <p:nvSpPr>
          <p:cNvPr id="155" name="Google Shape;155;p2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6" name="Google Shape;156;p24"/>
          <p:cNvPicPr preferRelativeResize="0"/>
          <p:nvPr/>
        </p:nvPicPr>
        <p:blipFill>
          <a:blip r:embed="rId3">
            <a:alphaModFix/>
          </a:blip>
          <a:stretch>
            <a:fillRect/>
          </a:stretch>
        </p:blipFill>
        <p:spPr>
          <a:xfrm>
            <a:off x="262600" y="885625"/>
            <a:ext cx="2884900" cy="1923275"/>
          </a:xfrm>
          <a:prstGeom prst="rect">
            <a:avLst/>
          </a:prstGeom>
          <a:noFill/>
          <a:ln>
            <a:noFill/>
          </a:ln>
        </p:spPr>
      </p:pic>
      <p:pic>
        <p:nvPicPr>
          <p:cNvPr id="157" name="Google Shape;157;p24"/>
          <p:cNvPicPr preferRelativeResize="0"/>
          <p:nvPr/>
        </p:nvPicPr>
        <p:blipFill>
          <a:blip r:embed="rId4">
            <a:alphaModFix/>
          </a:blip>
          <a:stretch>
            <a:fillRect/>
          </a:stretch>
        </p:blipFill>
        <p:spPr>
          <a:xfrm>
            <a:off x="262600" y="2879025"/>
            <a:ext cx="2884900" cy="1940225"/>
          </a:xfrm>
          <a:prstGeom prst="rect">
            <a:avLst/>
          </a:prstGeom>
          <a:noFill/>
          <a:ln>
            <a:noFill/>
          </a:ln>
        </p:spPr>
      </p:pic>
      <p:pic>
        <p:nvPicPr>
          <p:cNvPr id="158" name="Google Shape;158;p24"/>
          <p:cNvPicPr preferRelativeResize="0"/>
          <p:nvPr/>
        </p:nvPicPr>
        <p:blipFill>
          <a:blip r:embed="rId5">
            <a:alphaModFix/>
          </a:blip>
          <a:stretch>
            <a:fillRect/>
          </a:stretch>
        </p:blipFill>
        <p:spPr>
          <a:xfrm>
            <a:off x="6099800" y="782204"/>
            <a:ext cx="2884900" cy="1918459"/>
          </a:xfrm>
          <a:prstGeom prst="rect">
            <a:avLst/>
          </a:prstGeom>
          <a:noFill/>
          <a:ln>
            <a:noFill/>
          </a:ln>
        </p:spPr>
      </p:pic>
      <p:pic>
        <p:nvPicPr>
          <p:cNvPr id="159" name="Google Shape;159;p24"/>
          <p:cNvPicPr preferRelativeResize="0"/>
          <p:nvPr/>
        </p:nvPicPr>
        <p:blipFill>
          <a:blip r:embed="rId6">
            <a:alphaModFix/>
          </a:blip>
          <a:stretch>
            <a:fillRect/>
          </a:stretch>
        </p:blipFill>
        <p:spPr>
          <a:xfrm>
            <a:off x="6099800" y="2876713"/>
            <a:ext cx="2884900" cy="1944838"/>
          </a:xfrm>
          <a:prstGeom prst="rect">
            <a:avLst/>
          </a:prstGeom>
          <a:noFill/>
          <a:ln>
            <a:noFill/>
          </a:ln>
        </p:spPr>
      </p:pic>
      <p:pic>
        <p:nvPicPr>
          <p:cNvPr id="160" name="Google Shape;160;p24"/>
          <p:cNvPicPr preferRelativeResize="0"/>
          <p:nvPr/>
        </p:nvPicPr>
        <p:blipFill>
          <a:blip r:embed="rId7">
            <a:alphaModFix/>
          </a:blip>
          <a:stretch>
            <a:fillRect/>
          </a:stretch>
        </p:blipFill>
        <p:spPr>
          <a:xfrm>
            <a:off x="3231138" y="1690007"/>
            <a:ext cx="2785000" cy="1896318"/>
          </a:xfrm>
          <a:prstGeom prst="rect">
            <a:avLst/>
          </a:prstGeom>
          <a:noFill/>
          <a:ln>
            <a:noFill/>
          </a:ln>
        </p:spPr>
      </p:pic>
      <p:sp>
        <p:nvSpPr>
          <p:cNvPr id="161" name="Google Shape;161;p24"/>
          <p:cNvSpPr/>
          <p:nvPr/>
        </p:nvSpPr>
        <p:spPr>
          <a:xfrm>
            <a:off x="1689475" y="950725"/>
            <a:ext cx="343500" cy="150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4"/>
          <p:cNvSpPr/>
          <p:nvPr/>
        </p:nvSpPr>
        <p:spPr>
          <a:xfrm>
            <a:off x="1806700" y="2954125"/>
            <a:ext cx="343500" cy="150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a:off x="3998650" y="1690000"/>
            <a:ext cx="343500" cy="150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p:nvPr/>
        </p:nvSpPr>
        <p:spPr>
          <a:xfrm>
            <a:off x="7486925" y="815500"/>
            <a:ext cx="343500" cy="150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4"/>
          <p:cNvSpPr/>
          <p:nvPr/>
        </p:nvSpPr>
        <p:spPr>
          <a:xfrm>
            <a:off x="6348000" y="2954125"/>
            <a:ext cx="343500" cy="150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5"/>
          <p:cNvSpPr txBox="1">
            <a:spLocks noGrp="1"/>
          </p:cNvSpPr>
          <p:nvPr>
            <p:ph type="title"/>
          </p:nvPr>
        </p:nvSpPr>
        <p:spPr>
          <a:xfrm>
            <a:off x="367600" y="297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6"/>
                </a:solidFill>
              </a:rPr>
              <a:t>Tableau</a:t>
            </a:r>
            <a:endParaRPr/>
          </a:p>
        </p:txBody>
      </p:sp>
      <p:sp>
        <p:nvSpPr>
          <p:cNvPr id="171" name="Google Shape;171;p2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72" name="Google Shape;172;p25"/>
          <p:cNvPicPr preferRelativeResize="0"/>
          <p:nvPr/>
        </p:nvPicPr>
        <p:blipFill>
          <a:blip r:embed="rId3">
            <a:alphaModFix/>
          </a:blip>
          <a:stretch>
            <a:fillRect/>
          </a:stretch>
        </p:blipFill>
        <p:spPr>
          <a:xfrm>
            <a:off x="387900" y="1090800"/>
            <a:ext cx="2706551" cy="1772555"/>
          </a:xfrm>
          <a:prstGeom prst="rect">
            <a:avLst/>
          </a:prstGeom>
          <a:noFill/>
          <a:ln>
            <a:noFill/>
          </a:ln>
        </p:spPr>
      </p:pic>
      <p:pic>
        <p:nvPicPr>
          <p:cNvPr id="173" name="Google Shape;173;p25"/>
          <p:cNvPicPr preferRelativeResize="0"/>
          <p:nvPr/>
        </p:nvPicPr>
        <p:blipFill>
          <a:blip r:embed="rId4">
            <a:alphaModFix/>
          </a:blip>
          <a:stretch>
            <a:fillRect/>
          </a:stretch>
        </p:blipFill>
        <p:spPr>
          <a:xfrm>
            <a:off x="6008950" y="1189500"/>
            <a:ext cx="2876149" cy="1673850"/>
          </a:xfrm>
          <a:prstGeom prst="rect">
            <a:avLst/>
          </a:prstGeom>
          <a:noFill/>
          <a:ln>
            <a:noFill/>
          </a:ln>
        </p:spPr>
      </p:pic>
      <p:pic>
        <p:nvPicPr>
          <p:cNvPr id="174" name="Google Shape;174;p25"/>
          <p:cNvPicPr preferRelativeResize="0"/>
          <p:nvPr/>
        </p:nvPicPr>
        <p:blipFill>
          <a:blip r:embed="rId5">
            <a:alphaModFix/>
          </a:blip>
          <a:stretch>
            <a:fillRect/>
          </a:stretch>
        </p:blipFill>
        <p:spPr>
          <a:xfrm>
            <a:off x="5995848" y="2971025"/>
            <a:ext cx="2760252" cy="1772550"/>
          </a:xfrm>
          <a:prstGeom prst="rect">
            <a:avLst/>
          </a:prstGeom>
          <a:noFill/>
          <a:ln>
            <a:noFill/>
          </a:ln>
        </p:spPr>
      </p:pic>
      <p:pic>
        <p:nvPicPr>
          <p:cNvPr id="175" name="Google Shape;175;p25"/>
          <p:cNvPicPr preferRelativeResize="0"/>
          <p:nvPr/>
        </p:nvPicPr>
        <p:blipFill>
          <a:blip r:embed="rId6">
            <a:alphaModFix/>
          </a:blip>
          <a:stretch>
            <a:fillRect/>
          </a:stretch>
        </p:blipFill>
        <p:spPr>
          <a:xfrm>
            <a:off x="3171575" y="1782750"/>
            <a:ext cx="2760250" cy="1726029"/>
          </a:xfrm>
          <a:prstGeom prst="rect">
            <a:avLst/>
          </a:prstGeom>
          <a:noFill/>
          <a:ln>
            <a:noFill/>
          </a:ln>
        </p:spPr>
      </p:pic>
      <p:pic>
        <p:nvPicPr>
          <p:cNvPr id="176" name="Google Shape;176;p25"/>
          <p:cNvPicPr preferRelativeResize="0"/>
          <p:nvPr/>
        </p:nvPicPr>
        <p:blipFill>
          <a:blip r:embed="rId7">
            <a:alphaModFix/>
          </a:blip>
          <a:stretch>
            <a:fillRect/>
          </a:stretch>
        </p:blipFill>
        <p:spPr>
          <a:xfrm>
            <a:off x="401000" y="3050417"/>
            <a:ext cx="2706550" cy="1748407"/>
          </a:xfrm>
          <a:prstGeom prst="rect">
            <a:avLst/>
          </a:prstGeom>
          <a:noFill/>
          <a:ln>
            <a:noFill/>
          </a:ln>
        </p:spPr>
      </p:pic>
      <p:sp>
        <p:nvSpPr>
          <p:cNvPr id="177" name="Google Shape;177;p25"/>
          <p:cNvSpPr/>
          <p:nvPr/>
        </p:nvSpPr>
        <p:spPr>
          <a:xfrm>
            <a:off x="1569425" y="1241825"/>
            <a:ext cx="343500" cy="150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5"/>
          <p:cNvSpPr/>
          <p:nvPr/>
        </p:nvSpPr>
        <p:spPr>
          <a:xfrm>
            <a:off x="7002825" y="1400450"/>
            <a:ext cx="343500" cy="150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5"/>
          <p:cNvSpPr/>
          <p:nvPr/>
        </p:nvSpPr>
        <p:spPr>
          <a:xfrm>
            <a:off x="7613050" y="3104425"/>
            <a:ext cx="343500" cy="150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5"/>
          <p:cNvSpPr/>
          <p:nvPr/>
        </p:nvSpPr>
        <p:spPr>
          <a:xfrm>
            <a:off x="3791625" y="1958700"/>
            <a:ext cx="343500" cy="150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5"/>
          <p:cNvSpPr/>
          <p:nvPr/>
        </p:nvSpPr>
        <p:spPr>
          <a:xfrm>
            <a:off x="1734425" y="3203925"/>
            <a:ext cx="343500" cy="1503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6"/>
                </a:solidFill>
              </a:rPr>
              <a:t>Limitations of the Data	</a:t>
            </a:r>
            <a:endParaRPr>
              <a:solidFill>
                <a:schemeClr val="accent6"/>
              </a:solidFill>
            </a:endParaRPr>
          </a:p>
        </p:txBody>
      </p:sp>
      <p:sp>
        <p:nvSpPr>
          <p:cNvPr id="187" name="Google Shape;187;p26"/>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Large Dataset contains a large variety of music from other nationalities, simple data manipulation revealed two of the most featured artists were from countries not considered for the smaller Dataset (Russia and Italy, respectively.) </a:t>
            </a:r>
            <a:endParaRPr/>
          </a:p>
          <a:p>
            <a:pPr marL="457200" lvl="0" indent="-342900" algn="l" rtl="0">
              <a:spcBef>
                <a:spcPts val="0"/>
              </a:spcBef>
              <a:spcAft>
                <a:spcPts val="0"/>
              </a:spcAft>
              <a:buSzPts val="1800"/>
              <a:buChar char="-"/>
            </a:pPr>
            <a:r>
              <a:rPr lang="en"/>
              <a:t>All popularity scores were taken from a single timeframe, giving us only one dimension of popularity to determine if a song will be popular or not</a:t>
            </a:r>
            <a:endParaRPr/>
          </a:p>
          <a:p>
            <a:pPr marL="457200" lvl="0" indent="-342900" algn="l" rtl="0">
              <a:spcBef>
                <a:spcPts val="0"/>
              </a:spcBef>
              <a:spcAft>
                <a:spcPts val="0"/>
              </a:spcAft>
              <a:buSzPts val="1800"/>
              <a:buChar char="-"/>
            </a:pPr>
            <a:r>
              <a:rPr lang="en"/>
              <a:t>These features do not account for the obvious requirement of talent, which is much harder to quantify with any accuracy.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pic>
        <p:nvPicPr>
          <p:cNvPr id="192" name="Google Shape;192;p27"/>
          <p:cNvPicPr preferRelativeResize="0"/>
          <p:nvPr/>
        </p:nvPicPr>
        <p:blipFill rotWithShape="1">
          <a:blip r:embed="rId3">
            <a:alphaModFix/>
          </a:blip>
          <a:srcRect l="20216" t="8074" r="12687" b="11104"/>
          <a:stretch/>
        </p:blipFill>
        <p:spPr>
          <a:xfrm>
            <a:off x="6431850" y="1282950"/>
            <a:ext cx="2662600" cy="3454223"/>
          </a:xfrm>
          <a:prstGeom prst="rect">
            <a:avLst/>
          </a:prstGeom>
          <a:noFill/>
          <a:ln>
            <a:noFill/>
          </a:ln>
        </p:spPr>
      </p:pic>
      <p:sp>
        <p:nvSpPr>
          <p:cNvPr id="193" name="Google Shape;193;p2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6"/>
                </a:solidFill>
              </a:rPr>
              <a:t>Future Application (Where we’d go next)</a:t>
            </a:r>
            <a:endParaRPr>
              <a:solidFill>
                <a:schemeClr val="accent6"/>
              </a:solidFill>
            </a:endParaRPr>
          </a:p>
        </p:txBody>
      </p:sp>
      <p:sp>
        <p:nvSpPr>
          <p:cNvPr id="194" name="Google Shape;194;p27"/>
          <p:cNvSpPr txBox="1">
            <a:spLocks noGrp="1"/>
          </p:cNvSpPr>
          <p:nvPr>
            <p:ph type="body" idx="1"/>
          </p:nvPr>
        </p:nvSpPr>
        <p:spPr>
          <a:xfrm>
            <a:off x="387900" y="1282950"/>
            <a:ext cx="6123300" cy="30789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a:t>Creating a mobile app to input features and output predicted popularity.</a:t>
            </a:r>
            <a:endParaRPr/>
          </a:p>
          <a:p>
            <a:pPr marL="457200" lvl="0" indent="-342900" algn="l" rtl="0">
              <a:spcBef>
                <a:spcPts val="0"/>
              </a:spcBef>
              <a:spcAft>
                <a:spcPts val="0"/>
              </a:spcAft>
              <a:buSzPts val="1800"/>
              <a:buChar char="●"/>
            </a:pPr>
            <a:r>
              <a:rPr lang="en"/>
              <a:t>Publish to https://research.atspotify.com/</a:t>
            </a:r>
            <a:endParaRPr/>
          </a:p>
          <a:p>
            <a:pPr marL="457200" lvl="0" indent="-342900" algn="l" rtl="0">
              <a:spcBef>
                <a:spcPts val="0"/>
              </a:spcBef>
              <a:spcAft>
                <a:spcPts val="0"/>
              </a:spcAft>
              <a:buSzPts val="1800"/>
              <a:buChar char="●"/>
            </a:pPr>
            <a:r>
              <a:rPr lang="en"/>
              <a:t>Music Producers attempting to assess the popularity of songs they are producing.</a:t>
            </a:r>
            <a:endParaRPr/>
          </a:p>
          <a:p>
            <a:pPr marL="457200" lvl="0" indent="-342900" algn="l" rtl="0">
              <a:spcBef>
                <a:spcPts val="0"/>
              </a:spcBef>
              <a:spcAft>
                <a:spcPts val="0"/>
              </a:spcAft>
              <a:buSzPts val="1800"/>
              <a:buChar char="●"/>
            </a:pPr>
            <a:r>
              <a:rPr lang="en"/>
              <a:t>Testing the likelihood of a jingle being effective to use in advertisement.</a:t>
            </a:r>
            <a:endParaRPr/>
          </a:p>
          <a:p>
            <a:pPr marL="457200" lvl="0" indent="-342900" algn="l" rtl="0">
              <a:spcBef>
                <a:spcPts val="0"/>
              </a:spcBef>
              <a:spcAft>
                <a:spcPts val="0"/>
              </a:spcAft>
              <a:buSzPts val="1800"/>
              <a:buChar char="●"/>
            </a:pPr>
            <a:r>
              <a:rPr lang="en"/>
              <a:t>Using Billboard Top 100 charts to track trends in what features are becoming more influential ( faster songs, shorter songs, etc.)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p28"/>
          <p:cNvPicPr preferRelativeResize="0"/>
          <p:nvPr/>
        </p:nvPicPr>
        <p:blipFill>
          <a:blip r:embed="rId3">
            <a:alphaModFix/>
          </a:blip>
          <a:stretch>
            <a:fillRect/>
          </a:stretch>
        </p:blipFill>
        <p:spPr>
          <a:xfrm>
            <a:off x="2351800" y="1353800"/>
            <a:ext cx="4440376" cy="3228375"/>
          </a:xfrm>
          <a:prstGeom prst="rect">
            <a:avLst/>
          </a:prstGeom>
          <a:noFill/>
          <a:ln>
            <a:noFill/>
          </a:ln>
        </p:spPr>
      </p:pic>
      <p:sp>
        <p:nvSpPr>
          <p:cNvPr id="200" name="Google Shape;200;p2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6"/>
                </a:solidFill>
              </a:rPr>
              <a:t>Questions</a:t>
            </a:r>
            <a:endParaRPr>
              <a:solidFill>
                <a:schemeClr val="accent6"/>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6"/>
                </a:solidFill>
              </a:rPr>
              <a:t>The Goal:</a:t>
            </a:r>
            <a:endParaRPr>
              <a:solidFill>
                <a:schemeClr val="accent6"/>
              </a:solidFill>
            </a:endParaRPr>
          </a:p>
        </p:txBody>
      </p:sp>
      <p:sp>
        <p:nvSpPr>
          <p:cNvPr id="72" name="Google Shape;72;p14"/>
          <p:cNvSpPr txBox="1">
            <a:spLocks noGrp="1"/>
          </p:cNvSpPr>
          <p:nvPr>
            <p:ph type="body" idx="1"/>
          </p:nvPr>
        </p:nvSpPr>
        <p:spPr>
          <a:xfrm>
            <a:off x="387900" y="142967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Using data compiled from the music application Spotify we will focus on analyzing what song features can be isolated and configured to predict the popularity of a given record.</a:t>
            </a:r>
            <a:endParaRPr/>
          </a:p>
        </p:txBody>
      </p:sp>
      <p:pic>
        <p:nvPicPr>
          <p:cNvPr id="73" name="Google Shape;73;p14"/>
          <p:cNvPicPr preferRelativeResize="0"/>
          <p:nvPr/>
        </p:nvPicPr>
        <p:blipFill>
          <a:blip r:embed="rId3">
            <a:alphaModFix/>
          </a:blip>
          <a:stretch>
            <a:fillRect/>
          </a:stretch>
        </p:blipFill>
        <p:spPr>
          <a:xfrm>
            <a:off x="511325" y="2644950"/>
            <a:ext cx="2235849" cy="2235849"/>
          </a:xfrm>
          <a:prstGeom prst="rect">
            <a:avLst/>
          </a:prstGeom>
          <a:noFill/>
          <a:ln>
            <a:noFill/>
          </a:ln>
        </p:spPr>
      </p:pic>
      <p:pic>
        <p:nvPicPr>
          <p:cNvPr id="74" name="Google Shape;74;p14"/>
          <p:cNvPicPr preferRelativeResize="0"/>
          <p:nvPr/>
        </p:nvPicPr>
        <p:blipFill>
          <a:blip r:embed="rId4">
            <a:alphaModFix/>
          </a:blip>
          <a:stretch>
            <a:fillRect/>
          </a:stretch>
        </p:blipFill>
        <p:spPr>
          <a:xfrm>
            <a:off x="2500600" y="2952725"/>
            <a:ext cx="3800776" cy="2141651"/>
          </a:xfrm>
          <a:prstGeom prst="rect">
            <a:avLst/>
          </a:prstGeom>
          <a:noFill/>
          <a:ln>
            <a:noFill/>
          </a:ln>
        </p:spPr>
      </p:pic>
      <p:pic>
        <p:nvPicPr>
          <p:cNvPr id="75" name="Google Shape;75;p14"/>
          <p:cNvPicPr preferRelativeResize="0"/>
          <p:nvPr/>
        </p:nvPicPr>
        <p:blipFill>
          <a:blip r:embed="rId5">
            <a:alphaModFix/>
          </a:blip>
          <a:stretch>
            <a:fillRect/>
          </a:stretch>
        </p:blipFill>
        <p:spPr>
          <a:xfrm>
            <a:off x="5909552" y="2288000"/>
            <a:ext cx="2592775" cy="2592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6"/>
                </a:solidFill>
              </a:rPr>
              <a:t>Sources:</a:t>
            </a:r>
            <a:endParaRPr>
              <a:solidFill>
                <a:schemeClr val="accent6"/>
              </a:solidFill>
            </a:endParaRPr>
          </a:p>
        </p:txBody>
      </p:sp>
      <p:sp>
        <p:nvSpPr>
          <p:cNvPr id="81" name="Google Shape;81;p15"/>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 u="sng">
                <a:hlinkClick r:id="rId3"/>
              </a:rPr>
              <a:t>Spotify-Data 1921-2020 | Kaggle</a:t>
            </a:r>
            <a:endParaRPr/>
          </a:p>
          <a:p>
            <a:pPr marL="457200" lvl="0" indent="-334327" algn="l" rtl="0">
              <a:spcBef>
                <a:spcPts val="1200"/>
              </a:spcBef>
              <a:spcAft>
                <a:spcPts val="0"/>
              </a:spcAft>
              <a:buSzPct val="100000"/>
              <a:buChar char="-"/>
            </a:pPr>
            <a:r>
              <a:rPr lang="en"/>
              <a:t>A compilation of over 160,000 songs from 1921-2020 with scores for various song features and a popularity score from 0-100. </a:t>
            </a:r>
            <a:endParaRPr/>
          </a:p>
          <a:p>
            <a:pPr marL="457200" lvl="0" indent="-334327" algn="l" rtl="0">
              <a:spcBef>
                <a:spcPts val="0"/>
              </a:spcBef>
              <a:spcAft>
                <a:spcPts val="0"/>
              </a:spcAft>
              <a:buSzPct val="100000"/>
              <a:buChar char="-"/>
            </a:pPr>
            <a:r>
              <a:rPr lang="en"/>
              <a:t>Due to the range of songs and years, we used this dataset to train our model. </a:t>
            </a:r>
            <a:endParaRPr/>
          </a:p>
          <a:p>
            <a:pPr marL="0" lvl="0" indent="0" algn="l" rtl="0">
              <a:spcBef>
                <a:spcPts val="1200"/>
              </a:spcBef>
              <a:spcAft>
                <a:spcPts val="0"/>
              </a:spcAft>
              <a:buNone/>
            </a:pPr>
            <a:r>
              <a:rPr lang="en" u="sng">
                <a:hlinkClick r:id="rId4"/>
              </a:rPr>
              <a:t>Top Spotify songs from 2010-2019 - BY YEAR | Kaggle</a:t>
            </a:r>
            <a:endParaRPr/>
          </a:p>
          <a:p>
            <a:pPr marL="457200" lvl="0" indent="-334327" algn="l" rtl="0">
              <a:spcBef>
                <a:spcPts val="1200"/>
              </a:spcBef>
              <a:spcAft>
                <a:spcPts val="0"/>
              </a:spcAft>
              <a:buSzPct val="100000"/>
              <a:buChar char="-"/>
            </a:pPr>
            <a:r>
              <a:rPr lang="en"/>
              <a:t>603 of the most popular songs from the last decade on Spotify as of 2020.</a:t>
            </a:r>
            <a:endParaRPr/>
          </a:p>
          <a:p>
            <a:pPr marL="457200" lvl="0" indent="-334327" algn="l" rtl="0">
              <a:spcBef>
                <a:spcPts val="0"/>
              </a:spcBef>
              <a:spcAft>
                <a:spcPts val="0"/>
              </a:spcAft>
              <a:buSzPct val="100000"/>
              <a:buChar char="-"/>
            </a:pPr>
            <a:r>
              <a:rPr lang="en"/>
              <a:t>This was used to as our testing model to gauge our accuracy. </a:t>
            </a:r>
            <a:endParaRPr/>
          </a:p>
          <a:p>
            <a:pPr marL="0" lvl="0" indent="0" algn="l" rtl="0">
              <a:spcBef>
                <a:spcPts val="1200"/>
              </a:spcBef>
              <a:spcAft>
                <a:spcPts val="12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solidFill>
                  <a:schemeClr val="accent6"/>
                </a:solidFill>
              </a:rPr>
              <a:t>Common Features Available for Machine Learning: </a:t>
            </a:r>
            <a:endParaRPr>
              <a:solidFill>
                <a:schemeClr val="accent6"/>
              </a:solidFill>
            </a:endParaRPr>
          </a:p>
        </p:txBody>
      </p:sp>
      <p:sp>
        <p:nvSpPr>
          <p:cNvPr id="87" name="Google Shape;87;p16"/>
          <p:cNvSpPr txBox="1">
            <a:spLocks noGrp="1"/>
          </p:cNvSpPr>
          <p:nvPr>
            <p:ph type="body" idx="1"/>
          </p:nvPr>
        </p:nvSpPr>
        <p:spPr>
          <a:xfrm>
            <a:off x="881850" y="1524275"/>
            <a:ext cx="28056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Acousticness</a:t>
            </a:r>
            <a:endParaRPr/>
          </a:p>
          <a:p>
            <a:pPr marL="0" lvl="0" indent="0" algn="l" rtl="0">
              <a:spcBef>
                <a:spcPts val="1200"/>
              </a:spcBef>
              <a:spcAft>
                <a:spcPts val="0"/>
              </a:spcAft>
              <a:buNone/>
            </a:pPr>
            <a:r>
              <a:rPr lang="en"/>
              <a:t>Danceability</a:t>
            </a:r>
            <a:endParaRPr/>
          </a:p>
          <a:p>
            <a:pPr marL="0" lvl="0" indent="0" algn="l" rtl="0">
              <a:spcBef>
                <a:spcPts val="1200"/>
              </a:spcBef>
              <a:spcAft>
                <a:spcPts val="0"/>
              </a:spcAft>
              <a:buNone/>
            </a:pPr>
            <a:r>
              <a:rPr lang="en"/>
              <a:t>Duration</a:t>
            </a:r>
            <a:endParaRPr/>
          </a:p>
          <a:p>
            <a:pPr marL="0" lvl="0" indent="0" algn="l" rtl="0">
              <a:spcBef>
                <a:spcPts val="1200"/>
              </a:spcBef>
              <a:spcAft>
                <a:spcPts val="0"/>
              </a:spcAft>
              <a:buNone/>
            </a:pPr>
            <a:r>
              <a:rPr lang="en"/>
              <a:t>Energy</a:t>
            </a:r>
            <a:endParaRPr/>
          </a:p>
          <a:p>
            <a:pPr marL="0" lvl="0" indent="0" algn="l" rtl="0">
              <a:spcBef>
                <a:spcPts val="1200"/>
              </a:spcBef>
              <a:spcAft>
                <a:spcPts val="0"/>
              </a:spcAft>
              <a:buNone/>
            </a:pPr>
            <a:r>
              <a:rPr lang="en"/>
              <a:t>Liveness</a:t>
            </a:r>
            <a:endParaRPr/>
          </a:p>
          <a:p>
            <a:pPr marL="0" lvl="0" indent="0" algn="l" rtl="0">
              <a:spcBef>
                <a:spcPts val="1200"/>
              </a:spcBef>
              <a:spcAft>
                <a:spcPts val="1200"/>
              </a:spcAft>
              <a:buNone/>
            </a:pPr>
            <a:endParaRPr/>
          </a:p>
        </p:txBody>
      </p:sp>
      <p:sp>
        <p:nvSpPr>
          <p:cNvPr id="88" name="Google Shape;88;p16"/>
          <p:cNvSpPr txBox="1">
            <a:spLocks noGrp="1"/>
          </p:cNvSpPr>
          <p:nvPr>
            <p:ph type="body" idx="1"/>
          </p:nvPr>
        </p:nvSpPr>
        <p:spPr>
          <a:xfrm>
            <a:off x="4572000" y="1524275"/>
            <a:ext cx="28056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Loudness</a:t>
            </a:r>
            <a:endParaRPr/>
          </a:p>
          <a:p>
            <a:pPr marL="0" lvl="0" indent="0" algn="l" rtl="0">
              <a:spcBef>
                <a:spcPts val="1200"/>
              </a:spcBef>
              <a:spcAft>
                <a:spcPts val="0"/>
              </a:spcAft>
              <a:buNone/>
            </a:pPr>
            <a:r>
              <a:rPr lang="en"/>
              <a:t>Speechiness</a:t>
            </a:r>
            <a:endParaRPr/>
          </a:p>
          <a:p>
            <a:pPr marL="0" lvl="0" indent="0" algn="l" rtl="0">
              <a:spcBef>
                <a:spcPts val="1200"/>
              </a:spcBef>
              <a:spcAft>
                <a:spcPts val="0"/>
              </a:spcAft>
              <a:buNone/>
            </a:pPr>
            <a:r>
              <a:rPr lang="en"/>
              <a:t>Tempo (BPM)</a:t>
            </a:r>
            <a:endParaRPr/>
          </a:p>
          <a:p>
            <a:pPr marL="0" lvl="0" indent="0" algn="l" rtl="0">
              <a:spcBef>
                <a:spcPts val="1200"/>
              </a:spcBef>
              <a:spcAft>
                <a:spcPts val="0"/>
              </a:spcAft>
              <a:buNone/>
            </a:pPr>
            <a:r>
              <a:rPr lang="en"/>
              <a:t>Valence</a:t>
            </a:r>
            <a:endParaRPr/>
          </a:p>
          <a:p>
            <a:pPr marL="0" lvl="0" indent="0" algn="l" rtl="0">
              <a:spcBef>
                <a:spcPts val="1200"/>
              </a:spcBef>
              <a:spcAft>
                <a:spcPts val="0"/>
              </a:spcAft>
              <a:buNone/>
            </a:pPr>
            <a:r>
              <a:rPr lang="en"/>
              <a:t>Year</a:t>
            </a:r>
            <a:endParaRPr/>
          </a:p>
          <a:p>
            <a:pPr marL="0" lvl="0" indent="0" algn="l" rtl="0">
              <a:spcBef>
                <a:spcPts val="1200"/>
              </a:spcBef>
              <a:spcAft>
                <a:spcPts val="1200"/>
              </a:spcAft>
              <a:buNone/>
            </a:pPr>
            <a:r>
              <a:rPr lang="en"/>
              <a:t>Popularity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6"/>
                </a:solidFill>
              </a:rPr>
              <a:t>Data Cleaning:</a:t>
            </a:r>
            <a:endParaRPr>
              <a:solidFill>
                <a:schemeClr val="accent6"/>
              </a:solidFill>
            </a:endParaRPr>
          </a:p>
        </p:txBody>
      </p:sp>
      <p:sp>
        <p:nvSpPr>
          <p:cNvPr id="94" name="Google Shape;94;p17"/>
          <p:cNvSpPr txBox="1">
            <a:spLocks noGrp="1"/>
          </p:cNvSpPr>
          <p:nvPr>
            <p:ph type="body" idx="1"/>
          </p:nvPr>
        </p:nvSpPr>
        <p:spPr>
          <a:xfrm>
            <a:off x="387900" y="1489825"/>
            <a:ext cx="8368200" cy="2665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Analysis of Datasets for Machine Learning Purposes vs. Data Manipulation</a:t>
            </a:r>
            <a:endParaRPr/>
          </a:p>
          <a:p>
            <a:pPr marL="914400" lvl="1" indent="-317500" algn="l" rtl="0">
              <a:spcBef>
                <a:spcPts val="0"/>
              </a:spcBef>
              <a:spcAft>
                <a:spcPts val="0"/>
              </a:spcAft>
              <a:buSzPts val="1400"/>
              <a:buChar char="-"/>
            </a:pPr>
            <a:r>
              <a:rPr lang="en"/>
              <a:t>Elimination of String Columns</a:t>
            </a:r>
            <a:endParaRPr/>
          </a:p>
          <a:p>
            <a:pPr marL="1371600" lvl="2" indent="-317500" algn="l" rtl="0">
              <a:spcBef>
                <a:spcPts val="0"/>
              </a:spcBef>
              <a:spcAft>
                <a:spcPts val="0"/>
              </a:spcAft>
              <a:buSzPts val="1400"/>
              <a:buChar char="-"/>
            </a:pPr>
            <a:r>
              <a:rPr lang="en"/>
              <a:t>Columns with a distinct name for each column were eliminated due to the overwhelming number of songs</a:t>
            </a:r>
            <a:endParaRPr/>
          </a:p>
          <a:p>
            <a:pPr marL="1371600" lvl="2" indent="-317500" algn="l" rtl="0">
              <a:spcBef>
                <a:spcPts val="0"/>
              </a:spcBef>
              <a:spcAft>
                <a:spcPts val="0"/>
              </a:spcAft>
              <a:buSzPts val="1400"/>
              <a:buChar char="-"/>
            </a:pPr>
            <a:r>
              <a:rPr lang="en"/>
              <a:t>later experimentation did leverage the genre column while testing models with some success</a:t>
            </a:r>
            <a:endParaRPr/>
          </a:p>
          <a:p>
            <a:pPr marL="914400" lvl="1" indent="-317500" algn="l" rtl="0">
              <a:spcBef>
                <a:spcPts val="0"/>
              </a:spcBef>
              <a:spcAft>
                <a:spcPts val="0"/>
              </a:spcAft>
              <a:buSzPts val="1400"/>
              <a:buChar char="-"/>
            </a:pPr>
            <a:r>
              <a:rPr lang="en"/>
              <a:t>Reconciling the value ranges, prioritizing to a 0 to 1 range </a:t>
            </a:r>
            <a:endParaRPr/>
          </a:p>
          <a:p>
            <a:pPr marL="914400" lvl="1" indent="-317500" algn="l" rtl="0">
              <a:spcBef>
                <a:spcPts val="0"/>
              </a:spcBef>
              <a:spcAft>
                <a:spcPts val="0"/>
              </a:spcAft>
              <a:buSzPts val="1400"/>
              <a:buChar char="-"/>
            </a:pPr>
            <a:r>
              <a:rPr lang="en"/>
              <a:t>Converting Popularity to a Binary Value using over 50 as popular per some literature found on the Spotify scoring system*</a:t>
            </a:r>
            <a:endParaRPr/>
          </a:p>
        </p:txBody>
      </p:sp>
      <p:sp>
        <p:nvSpPr>
          <p:cNvPr id="95" name="Google Shape;95;p17"/>
          <p:cNvSpPr txBox="1"/>
          <p:nvPr/>
        </p:nvSpPr>
        <p:spPr>
          <a:xfrm>
            <a:off x="615000" y="4625325"/>
            <a:ext cx="7914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Roboto"/>
                <a:ea typeface="Roboto"/>
                <a:cs typeface="Roboto"/>
                <a:sym typeface="Roboto"/>
              </a:rPr>
              <a:t>*</a:t>
            </a:r>
            <a:r>
              <a:rPr lang="en" u="sng">
                <a:solidFill>
                  <a:schemeClr val="hlink"/>
                </a:solidFill>
                <a:latin typeface="Roboto"/>
                <a:ea typeface="Roboto"/>
                <a:cs typeface="Roboto"/>
                <a:sym typeface="Roboto"/>
                <a:hlinkClick r:id="rId3"/>
              </a:rPr>
              <a:t>Spotify Popularity Index: A Little Secret to Help You Leverage the Algorithm</a:t>
            </a:r>
            <a:r>
              <a:rPr lang="en">
                <a:latin typeface="Roboto"/>
                <a:ea typeface="Roboto"/>
                <a:cs typeface="Roboto"/>
                <a:sym typeface="Roboto"/>
              </a:rPr>
              <a:t>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01" name="Google Shape;101;p18"/>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2" name="Google Shape;102;p18"/>
          <p:cNvPicPr preferRelativeResize="0"/>
          <p:nvPr/>
        </p:nvPicPr>
        <p:blipFill>
          <a:blip r:embed="rId3">
            <a:alphaModFix/>
          </a:blip>
          <a:stretch>
            <a:fillRect/>
          </a:stretch>
        </p:blipFill>
        <p:spPr>
          <a:xfrm>
            <a:off x="4441675" y="2595287"/>
            <a:ext cx="3529397" cy="2420150"/>
          </a:xfrm>
          <a:prstGeom prst="rect">
            <a:avLst/>
          </a:prstGeom>
          <a:noFill/>
          <a:ln>
            <a:noFill/>
          </a:ln>
        </p:spPr>
      </p:pic>
      <p:pic>
        <p:nvPicPr>
          <p:cNvPr id="103" name="Google Shape;103;p18"/>
          <p:cNvPicPr preferRelativeResize="0"/>
          <p:nvPr/>
        </p:nvPicPr>
        <p:blipFill>
          <a:blip r:embed="rId4">
            <a:alphaModFix/>
          </a:blip>
          <a:stretch>
            <a:fillRect/>
          </a:stretch>
        </p:blipFill>
        <p:spPr>
          <a:xfrm>
            <a:off x="1283225" y="118500"/>
            <a:ext cx="3529400" cy="2336527"/>
          </a:xfrm>
          <a:prstGeom prst="rect">
            <a:avLst/>
          </a:prstGeom>
          <a:noFill/>
          <a:ln>
            <a:noFill/>
          </a:ln>
        </p:spPr>
      </p:pic>
      <p:pic>
        <p:nvPicPr>
          <p:cNvPr id="104" name="Google Shape;104;p18"/>
          <p:cNvPicPr preferRelativeResize="0"/>
          <p:nvPr/>
        </p:nvPicPr>
        <p:blipFill>
          <a:blip r:embed="rId5">
            <a:alphaModFix/>
          </a:blip>
          <a:stretch>
            <a:fillRect/>
          </a:stretch>
        </p:blipFill>
        <p:spPr>
          <a:xfrm>
            <a:off x="5774122" y="118500"/>
            <a:ext cx="3311578" cy="2336525"/>
          </a:xfrm>
          <a:prstGeom prst="rect">
            <a:avLst/>
          </a:prstGeom>
          <a:noFill/>
          <a:ln>
            <a:noFill/>
          </a:ln>
        </p:spPr>
      </p:pic>
      <p:pic>
        <p:nvPicPr>
          <p:cNvPr id="105" name="Google Shape;105;p18"/>
          <p:cNvPicPr preferRelativeResize="0"/>
          <p:nvPr/>
        </p:nvPicPr>
        <p:blipFill>
          <a:blip r:embed="rId6">
            <a:alphaModFix/>
          </a:blip>
          <a:stretch>
            <a:fillRect/>
          </a:stretch>
        </p:blipFill>
        <p:spPr>
          <a:xfrm>
            <a:off x="239325" y="2594057"/>
            <a:ext cx="3529401" cy="242139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solidFill>
                  <a:schemeClr val="accent6"/>
                </a:solidFill>
              </a:rPr>
              <a:t>Challenges</a:t>
            </a:r>
            <a:endParaRPr>
              <a:solidFill>
                <a:schemeClr val="accent6"/>
              </a:solidFill>
            </a:endParaRPr>
          </a:p>
        </p:txBody>
      </p:sp>
      <p:sp>
        <p:nvSpPr>
          <p:cNvPr id="111" name="Google Shape;111;p19"/>
          <p:cNvSpPr txBox="1">
            <a:spLocks noGrp="1"/>
          </p:cNvSpPr>
          <p:nvPr>
            <p:ph type="body" idx="1"/>
          </p:nvPr>
        </p:nvSpPr>
        <p:spPr>
          <a:xfrm>
            <a:off x="387900" y="1310775"/>
            <a:ext cx="85074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Ensuring accuracy in feature order for training vs. testing data</a:t>
            </a:r>
            <a:endParaRPr/>
          </a:p>
          <a:p>
            <a:pPr marL="457200" lvl="0" indent="-342900" algn="l" rtl="0">
              <a:spcBef>
                <a:spcPts val="0"/>
              </a:spcBef>
              <a:spcAft>
                <a:spcPts val="0"/>
              </a:spcAft>
              <a:buSzPts val="1800"/>
              <a:buChar char="●"/>
            </a:pPr>
            <a:r>
              <a:rPr lang="en"/>
              <a:t>Supervised learning models showed low training and testing scores  </a:t>
            </a:r>
            <a:endParaRPr/>
          </a:p>
          <a:p>
            <a:pPr marL="457200" lvl="0" indent="-342900" algn="l" rtl="0">
              <a:spcBef>
                <a:spcPts val="0"/>
              </a:spcBef>
              <a:spcAft>
                <a:spcPts val="0"/>
              </a:spcAft>
              <a:buSzPts val="1800"/>
              <a:buChar char="●"/>
            </a:pPr>
            <a:r>
              <a:rPr lang="en"/>
              <a:t>Random forest was able to predict better than linear regression and logistical regression vis a vis the high training score, but gave a very low testing score </a:t>
            </a:r>
            <a:endParaRPr sz="2000"/>
          </a:p>
          <a:p>
            <a:pPr marL="0" lvl="0" indent="0" algn="l" rtl="0">
              <a:spcBef>
                <a:spcPts val="1200"/>
              </a:spcBef>
              <a:spcAft>
                <a:spcPts val="1200"/>
              </a:spcAft>
              <a:buNone/>
            </a:pPr>
            <a:endParaRPr/>
          </a:p>
        </p:txBody>
      </p:sp>
      <p:pic>
        <p:nvPicPr>
          <p:cNvPr id="112" name="Google Shape;112;p19"/>
          <p:cNvPicPr preferRelativeResize="0"/>
          <p:nvPr/>
        </p:nvPicPr>
        <p:blipFill rotWithShape="1">
          <a:blip r:embed="rId3">
            <a:alphaModFix/>
          </a:blip>
          <a:srcRect l="15984" t="15736" r="1832" b="19074"/>
          <a:stretch/>
        </p:blipFill>
        <p:spPr>
          <a:xfrm>
            <a:off x="178250" y="3218150"/>
            <a:ext cx="2766835" cy="1783150"/>
          </a:xfrm>
          <a:prstGeom prst="rect">
            <a:avLst/>
          </a:prstGeom>
          <a:noFill/>
          <a:ln>
            <a:noFill/>
          </a:ln>
        </p:spPr>
      </p:pic>
      <p:pic>
        <p:nvPicPr>
          <p:cNvPr id="113" name="Google Shape;113;p19"/>
          <p:cNvPicPr preferRelativeResize="0"/>
          <p:nvPr/>
        </p:nvPicPr>
        <p:blipFill>
          <a:blip r:embed="rId4">
            <a:alphaModFix/>
          </a:blip>
          <a:stretch>
            <a:fillRect/>
          </a:stretch>
        </p:blipFill>
        <p:spPr>
          <a:xfrm>
            <a:off x="3202587" y="3218150"/>
            <a:ext cx="2738825" cy="1783150"/>
          </a:xfrm>
          <a:prstGeom prst="rect">
            <a:avLst/>
          </a:prstGeom>
          <a:noFill/>
          <a:ln>
            <a:noFill/>
          </a:ln>
        </p:spPr>
      </p:pic>
      <p:pic>
        <p:nvPicPr>
          <p:cNvPr id="114" name="Google Shape;114;p19"/>
          <p:cNvPicPr preferRelativeResize="0"/>
          <p:nvPr/>
        </p:nvPicPr>
        <p:blipFill rotWithShape="1">
          <a:blip r:embed="rId5">
            <a:alphaModFix/>
          </a:blip>
          <a:srcRect l="16316" t="48305" r="52213" b="18557"/>
          <a:stretch/>
        </p:blipFill>
        <p:spPr>
          <a:xfrm>
            <a:off x="6075950" y="3218150"/>
            <a:ext cx="3010371" cy="1783149"/>
          </a:xfrm>
          <a:prstGeom prst="rect">
            <a:avLst/>
          </a:prstGeom>
          <a:noFill/>
          <a:ln>
            <a:noFill/>
          </a:ln>
        </p:spPr>
      </p:pic>
      <p:sp>
        <p:nvSpPr>
          <p:cNvPr id="115" name="Google Shape;115;p19"/>
          <p:cNvSpPr txBox="1"/>
          <p:nvPr/>
        </p:nvSpPr>
        <p:spPr>
          <a:xfrm>
            <a:off x="233563" y="2814550"/>
            <a:ext cx="2656200" cy="354000"/>
          </a:xfrm>
          <a:prstGeom prst="rect">
            <a:avLst/>
          </a:prstGeom>
          <a:noFill/>
          <a:ln>
            <a:noFill/>
          </a:ln>
        </p:spPr>
        <p:txBody>
          <a:bodyPr spcFirstLastPara="1" wrap="square" lIns="91425" tIns="91425" rIns="91425" bIns="91425" anchor="t" anchorCtr="0">
            <a:spAutoFit/>
          </a:bodyPr>
          <a:lstStyle/>
          <a:p>
            <a:pPr marL="0" lvl="0" indent="0" algn="l" rtl="0">
              <a:lnSpc>
                <a:spcPct val="110795"/>
              </a:lnSpc>
              <a:spcBef>
                <a:spcPts val="0"/>
              </a:spcBef>
              <a:spcAft>
                <a:spcPts val="0"/>
              </a:spcAft>
              <a:buNone/>
            </a:pPr>
            <a:r>
              <a:rPr lang="en" sz="1100">
                <a:solidFill>
                  <a:schemeClr val="lt2"/>
                </a:solidFill>
                <a:latin typeface="Roboto"/>
                <a:ea typeface="Roboto"/>
                <a:cs typeface="Roboto"/>
                <a:sym typeface="Roboto"/>
              </a:rPr>
              <a:t>Duration,  Loudness, Tempo(BPM), Year</a:t>
            </a:r>
            <a:endParaRPr>
              <a:latin typeface="Roboto"/>
              <a:ea typeface="Roboto"/>
              <a:cs typeface="Roboto"/>
              <a:sym typeface="Roboto"/>
            </a:endParaRPr>
          </a:p>
        </p:txBody>
      </p:sp>
      <p:sp>
        <p:nvSpPr>
          <p:cNvPr id="116" name="Google Shape;116;p19"/>
          <p:cNvSpPr txBox="1"/>
          <p:nvPr/>
        </p:nvSpPr>
        <p:spPr>
          <a:xfrm>
            <a:off x="6086225" y="2636175"/>
            <a:ext cx="3000000" cy="630300"/>
          </a:xfrm>
          <a:prstGeom prst="rect">
            <a:avLst/>
          </a:prstGeom>
          <a:noFill/>
          <a:ln>
            <a:noFill/>
          </a:ln>
        </p:spPr>
        <p:txBody>
          <a:bodyPr spcFirstLastPara="1" wrap="square" lIns="91425" tIns="91425" rIns="91425" bIns="91425" anchor="t" anchorCtr="0">
            <a:spAutoFit/>
          </a:bodyPr>
          <a:lstStyle/>
          <a:p>
            <a:pPr marL="0" lvl="0" indent="0" algn="ctr" rtl="0">
              <a:lnSpc>
                <a:spcPct val="110795"/>
              </a:lnSpc>
              <a:spcBef>
                <a:spcPts val="0"/>
              </a:spcBef>
              <a:spcAft>
                <a:spcPts val="0"/>
              </a:spcAft>
              <a:buNone/>
            </a:pPr>
            <a:r>
              <a:rPr lang="en" sz="900">
                <a:solidFill>
                  <a:schemeClr val="lt2"/>
                </a:solidFill>
                <a:latin typeface="Roboto"/>
                <a:ea typeface="Roboto"/>
                <a:cs typeface="Roboto"/>
                <a:sym typeface="Roboto"/>
              </a:rPr>
              <a:t>Acousticness, Danceability, Duration,  Energy, Instrumentalness, Liveness, Loudness, Speechiness, Tempo(BPM), Valence, Year</a:t>
            </a:r>
            <a:endParaRPr sz="12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p:txBody>
      </p:sp>
      <p:sp>
        <p:nvSpPr>
          <p:cNvPr id="122" name="Google Shape;122;p20"/>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23" name="Google Shape;123;p20"/>
          <p:cNvPicPr preferRelativeResize="0"/>
          <p:nvPr/>
        </p:nvPicPr>
        <p:blipFill>
          <a:blip r:embed="rId3">
            <a:alphaModFix/>
          </a:blip>
          <a:stretch>
            <a:fillRect/>
          </a:stretch>
        </p:blipFill>
        <p:spPr>
          <a:xfrm>
            <a:off x="1602400" y="626925"/>
            <a:ext cx="5939200" cy="3889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1"/>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solidFill>
                  <a:schemeClr val="accent6"/>
                </a:solidFill>
              </a:rPr>
              <a:t>The Next Attempt: A Neural Network Predictive Model</a:t>
            </a:r>
            <a:endParaRPr/>
          </a:p>
        </p:txBody>
      </p:sp>
      <p:sp>
        <p:nvSpPr>
          <p:cNvPr id="129" name="Google Shape;129;p21"/>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After Linear Regression provided poor testing accuracy, we next plugged the features of our large data set into a neural network, which produced a much more successful accuracy score.</a:t>
            </a:r>
            <a:endParaRPr/>
          </a:p>
          <a:p>
            <a:pPr marL="0" lvl="0" indent="0" algn="l" rtl="0">
              <a:spcBef>
                <a:spcPts val="1200"/>
              </a:spcBef>
              <a:spcAft>
                <a:spcPts val="1200"/>
              </a:spcAft>
              <a:buNone/>
            </a:pPr>
            <a:endParaRPr/>
          </a:p>
        </p:txBody>
      </p:sp>
      <p:pic>
        <p:nvPicPr>
          <p:cNvPr id="130" name="Google Shape;130;p21"/>
          <p:cNvPicPr preferRelativeResize="0"/>
          <p:nvPr/>
        </p:nvPicPr>
        <p:blipFill>
          <a:blip r:embed="rId3">
            <a:alphaModFix/>
          </a:blip>
          <a:stretch>
            <a:fillRect/>
          </a:stretch>
        </p:blipFill>
        <p:spPr>
          <a:xfrm>
            <a:off x="816075" y="2738827"/>
            <a:ext cx="7645450" cy="1561025"/>
          </a:xfrm>
          <a:prstGeom prst="rect">
            <a:avLst/>
          </a:prstGeom>
          <a:noFill/>
          <a:ln>
            <a:noFill/>
          </a:ln>
        </p:spPr>
      </p:pic>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1195</Words>
  <Application>Microsoft Office PowerPoint</Application>
  <PresentationFormat>On-screen Show (16:9)</PresentationFormat>
  <Paragraphs>93</Paragraphs>
  <Slides>16</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Roboto Slab</vt:lpstr>
      <vt:lpstr>Roboto</vt:lpstr>
      <vt:lpstr>Arial</vt:lpstr>
      <vt:lpstr>Marina</vt:lpstr>
      <vt:lpstr>How to Make a Hit </vt:lpstr>
      <vt:lpstr>The Goal:</vt:lpstr>
      <vt:lpstr>Sources:</vt:lpstr>
      <vt:lpstr>Common Features Available for Machine Learning: </vt:lpstr>
      <vt:lpstr>Data Cleaning:</vt:lpstr>
      <vt:lpstr>PowerPoint Presentation</vt:lpstr>
      <vt:lpstr>Challenges</vt:lpstr>
      <vt:lpstr>PowerPoint Presentation</vt:lpstr>
      <vt:lpstr>The Next Attempt: A Neural Network Predictive Model</vt:lpstr>
      <vt:lpstr>Neural Network Predictions With Year</vt:lpstr>
      <vt:lpstr>Neural Network Predictions Without Year</vt:lpstr>
      <vt:lpstr>Testing</vt:lpstr>
      <vt:lpstr>Tableau</vt:lpstr>
      <vt:lpstr>Limitations of the Data </vt:lpstr>
      <vt:lpstr>Future Application (Where we’d go next)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Make a Hit </dc:title>
  <cp:lastModifiedBy>Lindsay Hopewell</cp:lastModifiedBy>
  <cp:revision>1</cp:revision>
  <dcterms:modified xsi:type="dcterms:W3CDTF">2022-03-12T15:28:54Z</dcterms:modified>
</cp:coreProperties>
</file>